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0" r:id="rId6"/>
    <p:sldId id="261" r:id="rId7"/>
    <p:sldId id="262" r:id="rId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A7AE3-8E40-4344-B887-1C837C9536D6}" v="35" dt="2024-08-01T01:45:53.36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AAD347D-5ACD-4C99-B74B-A9C85AD731AF}"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7/31/24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796027F-7875-4030-9381-8BD8C4F21935}" type="datetimeFigureOut">
              <a:rPr lang="en-US" dirty="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796027F-7875-4030-9381-8BD8C4F21935}" type="datetimeFigureOut">
              <a:rPr lang="en-US" dirty="0"/>
              <a:t>7/31/24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7/31/24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7/31/24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7/31/24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hyperlink" Target="https://el.wikipedia.org/wiki/%CE%A0%CE%B1%CE%BD%CE%B5%CF%80%CE%B9%CF%83%CF%84%CE%AE%CE%BC%CE%B9%CE%BF_%CF%84%CE%B7%CF%82_%CE%A0%CE%B5%CE%BD%CF%83%CF%85%CE%BB%CE%B2%CE%AC%CE%BD%CE%B9%CE%B1" TargetMode="Externa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emf"/><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38BB4-50D8-865C-2105-73F503F9A574}"/>
              </a:ext>
            </a:extLst>
          </p:cNvPr>
          <p:cNvSpPr>
            <a:spLocks noGrp="1"/>
          </p:cNvSpPr>
          <p:nvPr>
            <p:ph type="ctrTitle"/>
          </p:nvPr>
        </p:nvSpPr>
        <p:spPr>
          <a:xfrm>
            <a:off x="4872013" y="1274058"/>
            <a:ext cx="5222325" cy="3329581"/>
          </a:xfrm>
        </p:spPr>
        <p:txBody>
          <a:bodyPr>
            <a:normAutofit fontScale="90000"/>
          </a:bodyPr>
          <a:lstStyle/>
          <a:p>
            <a:pPr algn="ctr">
              <a:lnSpc>
                <a:spcPct val="90000"/>
              </a:lnSpc>
            </a:pPr>
            <a:r>
              <a:rPr lang="en-US" sz="5600" b="1" dirty="0">
                <a:solidFill>
                  <a:srgbClr val="EBEBEB"/>
                </a:solidFill>
                <a:latin typeface="Big Caslon Medium" panose="02000603090000020003" pitchFamily="2" charset="-79"/>
                <a:cs typeface="Big Caslon Medium" panose="02000603090000020003" pitchFamily="2" charset="-79"/>
              </a:rPr>
              <a:t>Global Ecological Footprint Data Analysis</a:t>
            </a:r>
            <a:br>
              <a:rPr lang="en-US" sz="5600" dirty="0">
                <a:solidFill>
                  <a:srgbClr val="EBEBEB"/>
                </a:solidFill>
                <a:latin typeface="Big Caslon Medium" panose="02000603090000020003" pitchFamily="2" charset="-79"/>
                <a:cs typeface="Big Caslon Medium" panose="02000603090000020003" pitchFamily="2" charset="-79"/>
              </a:rPr>
            </a:br>
            <a:br>
              <a:rPr lang="en-US" sz="5600" dirty="0">
                <a:solidFill>
                  <a:srgbClr val="EBEBEB"/>
                </a:solidFill>
                <a:latin typeface="Big Caslon Medium" panose="02000603090000020003" pitchFamily="2" charset="-79"/>
                <a:cs typeface="Big Caslon Medium" panose="02000603090000020003" pitchFamily="2" charset="-79"/>
              </a:rPr>
            </a:br>
            <a:r>
              <a:rPr lang="en-US" sz="2000" dirty="0">
                <a:latin typeface="Big Caslon Medium" panose="02000603090000020003" pitchFamily="2" charset="-79"/>
                <a:cs typeface="Big Caslon Medium" panose="02000603090000020003" pitchFamily="2" charset="-79"/>
              </a:rPr>
              <a:t>Summary of Data Extraction, Cleaning, Storage, and Visualization</a:t>
            </a:r>
            <a:endParaRPr lang="en-US" sz="2000" b="1" dirty="0">
              <a:solidFill>
                <a:srgbClr val="EBEBEB"/>
              </a:solidFill>
              <a:latin typeface="BIG CASLON MEDIUM" panose="02000603090000020003" pitchFamily="2" charset="-79"/>
              <a:cs typeface="BIG CASLON MEDIUM" panose="02000603090000020003" pitchFamily="2" charset="-79"/>
            </a:endParaRPr>
          </a:p>
        </p:txBody>
      </p:sp>
      <p:sp>
        <p:nvSpPr>
          <p:cNvPr id="3" name="Subtitle 2">
            <a:extLst>
              <a:ext uri="{FF2B5EF4-FFF2-40B4-BE49-F238E27FC236}">
                <a16:creationId xmlns:a16="http://schemas.microsoft.com/office/drawing/2014/main" id="{2C7516CC-A6CA-71F4-90EA-A82BB651E413}"/>
              </a:ext>
            </a:extLst>
          </p:cNvPr>
          <p:cNvSpPr>
            <a:spLocks noGrp="1"/>
          </p:cNvSpPr>
          <p:nvPr>
            <p:ph type="subTitle" idx="1"/>
          </p:nvPr>
        </p:nvSpPr>
        <p:spPr>
          <a:xfrm>
            <a:off x="5428066" y="5877697"/>
            <a:ext cx="5222326" cy="861420"/>
          </a:xfrm>
        </p:spPr>
        <p:txBody>
          <a:bodyPr>
            <a:normAutofit/>
          </a:bodyPr>
          <a:lstStyle/>
          <a:p>
            <a:r>
              <a:rPr lang="en-US" sz="1000">
                <a:solidFill>
                  <a:schemeClr val="tx2">
                    <a:lumMod val="40000"/>
                    <a:lumOff val="60000"/>
                  </a:schemeClr>
                </a:solidFill>
                <a:latin typeface="Big Caslon Medium" panose="02000603090000020003" pitchFamily="2" charset="-79"/>
                <a:cs typeface="Big Caslon Medium" panose="02000603090000020003" pitchFamily="2" charset="-79"/>
              </a:rPr>
              <a:t>By Damilare Omoboriowo and Catherine Matthews</a:t>
            </a:r>
          </a:p>
        </p:txBody>
      </p:sp>
      <p:sp>
        <p:nvSpPr>
          <p:cNvPr id="34"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5692"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6" name="Picture 5" descr="A planet earth with clouds and blue sky&#10;&#10;Description automatically generated with medium confidence">
            <a:extLst>
              <a:ext uri="{FF2B5EF4-FFF2-40B4-BE49-F238E27FC236}">
                <a16:creationId xmlns:a16="http://schemas.microsoft.com/office/drawing/2014/main" id="{36EECA2C-F2F6-CA2C-299D-19124647E23A}"/>
              </a:ext>
            </a:extLst>
          </p:cNvPr>
          <p:cNvPicPr>
            <a:picLocks noChangeAspect="1"/>
          </p:cNvPicPr>
          <p:nvPr/>
        </p:nvPicPr>
        <p:blipFill>
          <a:blip r:embed="rId3"/>
          <a:srcRect l="11768" r="21202"/>
          <a:stretch/>
        </p:blipFill>
        <p:spPr>
          <a:xfrm>
            <a:off x="20" y="10"/>
            <a:ext cx="4481944" cy="68579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36" name="Rectangle 35">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3" name="Picture 12" descr="A logo of a university&#10;&#10;Description automatically generated">
            <a:extLst>
              <a:ext uri="{FF2B5EF4-FFF2-40B4-BE49-F238E27FC236}">
                <a16:creationId xmlns:a16="http://schemas.microsoft.com/office/drawing/2014/main" id="{41F2491D-B883-22CB-B3D5-92FCD824FF92}"/>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0627738" y="72364"/>
            <a:ext cx="1157416" cy="998271"/>
          </a:xfrm>
          <a:prstGeom prst="rect">
            <a:avLst/>
          </a:prstGeom>
        </p:spPr>
      </p:pic>
    </p:spTree>
    <p:extLst>
      <p:ext uri="{BB962C8B-B14F-4D97-AF65-F5344CB8AC3E}">
        <p14:creationId xmlns:p14="http://schemas.microsoft.com/office/powerpoint/2010/main" val="130216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C41ABF7-F3E6-ADBD-B96E-76C7469C3BE0}"/>
              </a:ext>
            </a:extLst>
          </p:cNvPr>
          <p:cNvSpPr>
            <a:spLocks noGrp="1"/>
          </p:cNvSpPr>
          <p:nvPr>
            <p:ph type="title"/>
          </p:nvPr>
        </p:nvSpPr>
        <p:spPr>
          <a:xfrm>
            <a:off x="648930" y="629266"/>
            <a:ext cx="6188190" cy="1622321"/>
          </a:xfrm>
        </p:spPr>
        <p:txBody>
          <a:bodyPr>
            <a:normAutofit/>
          </a:bodyPr>
          <a:lstStyle/>
          <a:p>
            <a:pPr>
              <a:lnSpc>
                <a:spcPct val="90000"/>
              </a:lnSpc>
            </a:pPr>
            <a:r>
              <a:rPr lang="en-US" sz="3600">
                <a:solidFill>
                  <a:srgbClr val="EBEBEB"/>
                </a:solidFill>
                <a:latin typeface="Big Caslon Medium" panose="02000603090000020003" pitchFamily="2" charset="-79"/>
                <a:cs typeface="Big Caslon Medium" panose="02000603090000020003" pitchFamily="2" charset="-79"/>
              </a:rPr>
              <a:t>Summary of Data Extraction, Cleaning, Storage, and Visualization</a:t>
            </a:r>
          </a:p>
        </p:txBody>
      </p:sp>
      <p:sp>
        <p:nvSpPr>
          <p:cNvPr id="3" name="Content Placeholder 2">
            <a:extLst>
              <a:ext uri="{FF2B5EF4-FFF2-40B4-BE49-F238E27FC236}">
                <a16:creationId xmlns:a16="http://schemas.microsoft.com/office/drawing/2014/main" id="{32ABDF94-23C7-19BC-1AA1-C0A32B20F7AA}"/>
              </a:ext>
            </a:extLst>
          </p:cNvPr>
          <p:cNvSpPr>
            <a:spLocks noGrp="1"/>
          </p:cNvSpPr>
          <p:nvPr>
            <p:ph idx="1"/>
          </p:nvPr>
        </p:nvSpPr>
        <p:spPr>
          <a:xfrm>
            <a:off x="648930" y="2438400"/>
            <a:ext cx="6188189" cy="3785419"/>
          </a:xfrm>
        </p:spPr>
        <p:txBody>
          <a:bodyPr>
            <a:normAutofit/>
          </a:bodyPr>
          <a:lstStyle/>
          <a:p>
            <a:endParaRPr lang="en-US">
              <a:solidFill>
                <a:srgbClr val="FFFFFF"/>
              </a:solidFill>
            </a:endParaRPr>
          </a:p>
          <a:p>
            <a:r>
              <a:rPr lang="en-US" u="sng">
                <a:solidFill>
                  <a:srgbClr val="FFFFFF"/>
                </a:solidFill>
                <a:latin typeface="Big Caslon Medium" panose="02000603090000020003" pitchFamily="2" charset="-79"/>
                <a:cs typeface="Big Caslon Medium" panose="02000603090000020003" pitchFamily="2" charset="-79"/>
              </a:rPr>
              <a:t>Introduction:</a:t>
            </a:r>
          </a:p>
          <a:p>
            <a:r>
              <a:rPr lang="en-US">
                <a:solidFill>
                  <a:srgbClr val="FFFFFF"/>
                </a:solidFill>
                <a:latin typeface="Big Caslon Medium" panose="02000603090000020003" pitchFamily="2" charset="-79"/>
                <a:cs typeface="Big Caslon Medium" panose="02000603090000020003" pitchFamily="2" charset="-79"/>
              </a:rPr>
              <a:t>This presentation provides an overview of the process of extracting, cleaning, storing, and visualizing global ecological footprint data. The goal is to make the data easily accessible and presentable for analysis.</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Close up of an olive branch on a sunset">
            <a:extLst>
              <a:ext uri="{FF2B5EF4-FFF2-40B4-BE49-F238E27FC236}">
                <a16:creationId xmlns:a16="http://schemas.microsoft.com/office/drawing/2014/main" id="{9E8A6953-FE58-66F0-DD55-EFFD27C89E08}"/>
              </a:ext>
            </a:extLst>
          </p:cNvPr>
          <p:cNvPicPr>
            <a:picLocks noChangeAspect="1"/>
          </p:cNvPicPr>
          <p:nvPr/>
        </p:nvPicPr>
        <p:blipFill>
          <a:blip r:embed="rId3"/>
          <a:srcRect l="44018" r="7674"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569450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33B94E-89F4-85A0-84D8-218DAF01540A}"/>
              </a:ext>
            </a:extLst>
          </p:cNvPr>
          <p:cNvSpPr>
            <a:spLocks noGrp="1"/>
          </p:cNvSpPr>
          <p:nvPr>
            <p:ph idx="1"/>
          </p:nvPr>
        </p:nvSpPr>
        <p:spPr>
          <a:xfrm>
            <a:off x="648930" y="2438400"/>
            <a:ext cx="6188189" cy="3785419"/>
          </a:xfrm>
        </p:spPr>
        <p:txBody>
          <a:bodyPr>
            <a:normAutofit/>
          </a:bodyPr>
          <a:lstStyle/>
          <a:p>
            <a:r>
              <a:rPr lang="en-US" b="1" u="sng">
                <a:solidFill>
                  <a:srgbClr val="FFFFFF"/>
                </a:solidFill>
                <a:latin typeface="BIG CASLON MEDIUM" panose="02000603090000020003" pitchFamily="2" charset="-79"/>
                <a:cs typeface="BIG CASLON MEDIUM" panose="02000603090000020003" pitchFamily="2" charset="-79"/>
              </a:rPr>
              <a:t>Data Loading</a:t>
            </a:r>
            <a:r>
              <a:rPr lang="en-US" u="sng">
                <a:solidFill>
                  <a:srgbClr val="FFFFFF"/>
                </a:solidFill>
                <a:latin typeface="Big Caslon Medium" panose="02000603090000020003" pitchFamily="2" charset="-79"/>
                <a:cs typeface="Big Caslon Medium" panose="02000603090000020003" pitchFamily="2" charset="-79"/>
              </a:rPr>
              <a:t>:</a:t>
            </a:r>
          </a:p>
          <a:p>
            <a:pPr>
              <a:buFont typeface="Arial" panose="020B0604020202020204" pitchFamily="34" charset="0"/>
              <a:buChar char="•"/>
            </a:pPr>
            <a:endParaRPr lang="en-US">
              <a:solidFill>
                <a:srgbClr val="FFFFFF"/>
              </a:solidFill>
              <a:latin typeface="Big Caslon Medium" panose="02000603090000020003" pitchFamily="2" charset="-79"/>
              <a:cs typeface="Big Caslon Medium" panose="02000603090000020003" pitchFamily="2" charset="-79"/>
            </a:endParaRPr>
          </a:p>
          <a:p>
            <a:pPr>
              <a:buFont typeface="Arial" panose="020B0604020202020204" pitchFamily="34" charset="0"/>
              <a:buChar char="•"/>
            </a:pPr>
            <a:r>
              <a:rPr lang="en-US">
                <a:solidFill>
                  <a:srgbClr val="FFFFFF"/>
                </a:solidFill>
                <a:latin typeface="Big Caslon Medium" panose="02000603090000020003" pitchFamily="2" charset="-79"/>
                <a:cs typeface="Big Caslon Medium" panose="02000603090000020003" pitchFamily="2" charset="-79"/>
              </a:rPr>
              <a:t>We utilized a CSV file to load the Global Ecological Footprint data into a pandas Data Frame for further processing.</a:t>
            </a:r>
          </a:p>
          <a:p>
            <a:endParaRPr lang="en-US">
              <a:solidFill>
                <a:srgbClr val="FFFFFF"/>
              </a:solidFill>
            </a:endParaRP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White tree trunks in the forest">
            <a:extLst>
              <a:ext uri="{FF2B5EF4-FFF2-40B4-BE49-F238E27FC236}">
                <a16:creationId xmlns:a16="http://schemas.microsoft.com/office/drawing/2014/main" id="{DC56FC67-B9C4-32AB-951F-A57FDA249EFE}"/>
              </a:ext>
            </a:extLst>
          </p:cNvPr>
          <p:cNvPicPr>
            <a:picLocks noChangeAspect="1"/>
          </p:cNvPicPr>
          <p:nvPr/>
        </p:nvPicPr>
        <p:blipFill>
          <a:blip r:embed="rId3"/>
          <a:srcRect l="26764" r="24927"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346309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Exclamation mark on a yellow background">
            <a:extLst>
              <a:ext uri="{FF2B5EF4-FFF2-40B4-BE49-F238E27FC236}">
                <a16:creationId xmlns:a16="http://schemas.microsoft.com/office/drawing/2014/main" id="{57FC752E-0F42-6E2A-1EFD-0CD1EA795483}"/>
              </a:ext>
            </a:extLst>
          </p:cNvPr>
          <p:cNvPicPr>
            <a:picLocks noChangeAspect="1"/>
          </p:cNvPicPr>
          <p:nvPr/>
        </p:nvPicPr>
        <p:blipFill>
          <a:blip r:embed="rId3"/>
          <a:srcRect l="23134" r="10217"/>
          <a:stretch/>
        </p:blipFill>
        <p:spPr>
          <a:xfrm>
            <a:off x="-2" y="10"/>
            <a:ext cx="6094407" cy="6857990"/>
          </a:xfrm>
          <a:prstGeom prst="rect">
            <a:avLst/>
          </a:prstGeom>
        </p:spPr>
      </p:pic>
      <p:sp>
        <p:nvSpPr>
          <p:cNvPr id="3" name="Content Placeholder 2">
            <a:extLst>
              <a:ext uri="{FF2B5EF4-FFF2-40B4-BE49-F238E27FC236}">
                <a16:creationId xmlns:a16="http://schemas.microsoft.com/office/drawing/2014/main" id="{0CA09F26-7811-704B-C6C5-E4D6F3EA0725}"/>
              </a:ext>
            </a:extLst>
          </p:cNvPr>
          <p:cNvSpPr>
            <a:spLocks noGrp="1"/>
          </p:cNvSpPr>
          <p:nvPr>
            <p:ph idx="1"/>
          </p:nvPr>
        </p:nvSpPr>
        <p:spPr>
          <a:xfrm>
            <a:off x="6742108" y="2438400"/>
            <a:ext cx="3307744" cy="3809999"/>
          </a:xfrm>
        </p:spPr>
        <p:txBody>
          <a:bodyPr>
            <a:normAutofit/>
          </a:bodyPr>
          <a:lstStyle/>
          <a:p>
            <a:pPr>
              <a:lnSpc>
                <a:spcPct val="90000"/>
              </a:lnSpc>
            </a:pPr>
            <a:r>
              <a:rPr lang="en-US" sz="1700" b="1" u="sng">
                <a:latin typeface="BIG CASLON MEDIUM" panose="02000603090000020003" pitchFamily="2" charset="-79"/>
                <a:cs typeface="BIG CASLON MEDIUM" panose="02000603090000020003" pitchFamily="2" charset="-79"/>
              </a:rPr>
              <a:t>Data Cleaning</a:t>
            </a:r>
            <a:r>
              <a:rPr lang="en-US" sz="1700" u="sng">
                <a:latin typeface="Big Caslon Medium" panose="02000603090000020003" pitchFamily="2" charset="-79"/>
                <a:cs typeface="Big Caslon Medium" panose="02000603090000020003" pitchFamily="2" charset="-79"/>
              </a:rPr>
              <a:t>:</a:t>
            </a:r>
          </a:p>
          <a:p>
            <a:pPr>
              <a:lnSpc>
                <a:spcPct val="90000"/>
              </a:lnSpc>
              <a:buFont typeface="Arial" panose="020B0604020202020204" pitchFamily="34" charset="0"/>
              <a:buChar char="•"/>
            </a:pPr>
            <a:endParaRPr lang="en-US" sz="1700">
              <a:latin typeface="Big Caslon Medium" panose="02000603090000020003" pitchFamily="2" charset="-79"/>
              <a:cs typeface="Big Caslon Medium" panose="02000603090000020003" pitchFamily="2" charset="-79"/>
            </a:endParaRPr>
          </a:p>
          <a:p>
            <a:pPr>
              <a:lnSpc>
                <a:spcPct val="90000"/>
              </a:lnSpc>
              <a:buFont typeface="Arial" panose="020B0604020202020204" pitchFamily="34" charset="0"/>
              <a:buChar char="•"/>
            </a:pPr>
            <a:r>
              <a:rPr lang="en-US" sz="1700">
                <a:latin typeface="Big Caslon Medium" panose="02000603090000020003" pitchFamily="2" charset="-79"/>
                <a:cs typeface="Big Caslon Medium" panose="02000603090000020003" pitchFamily="2" charset="-79"/>
              </a:rPr>
              <a:t>Sanitized column names to ensure they are valid Python identifiers using regular expressions.</a:t>
            </a:r>
          </a:p>
          <a:p>
            <a:pPr>
              <a:lnSpc>
                <a:spcPct val="90000"/>
              </a:lnSpc>
              <a:buFont typeface="Arial" panose="020B0604020202020204" pitchFamily="34" charset="0"/>
              <a:buChar char="•"/>
            </a:pPr>
            <a:r>
              <a:rPr lang="en-US" sz="1700">
                <a:latin typeface="Big Caslon Medium" panose="02000603090000020003" pitchFamily="2" charset="-79"/>
                <a:cs typeface="Big Caslon Medium" panose="02000603090000020003" pitchFamily="2" charset="-79"/>
              </a:rPr>
              <a:t>Converted non-numeric values to numeric types and handled missing values appropriately.</a:t>
            </a:r>
          </a:p>
          <a:p>
            <a:pPr>
              <a:lnSpc>
                <a:spcPct val="90000"/>
              </a:lnSpc>
              <a:buFont typeface="Arial" panose="020B0604020202020204" pitchFamily="34" charset="0"/>
              <a:buChar char="•"/>
            </a:pPr>
            <a:r>
              <a:rPr lang="en-US" sz="1700">
                <a:latin typeface="Big Caslon Medium" panose="02000603090000020003" pitchFamily="2" charset="-79"/>
                <a:cs typeface="Big Caslon Medium" panose="02000603090000020003" pitchFamily="2" charset="-79"/>
              </a:rPr>
              <a:t>Renamed columns to correct any typographical errors</a:t>
            </a:r>
          </a:p>
          <a:p>
            <a:pPr>
              <a:lnSpc>
                <a:spcPct val="90000"/>
              </a:lnSpc>
            </a:pPr>
            <a:endParaRPr lang="en-US" sz="1700"/>
          </a:p>
        </p:txBody>
      </p:sp>
    </p:spTree>
    <p:extLst>
      <p:ext uri="{BB962C8B-B14F-4D97-AF65-F5344CB8AC3E}">
        <p14:creationId xmlns:p14="http://schemas.microsoft.com/office/powerpoint/2010/main" val="19032221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a:extLst>
              <a:ext uri="{FF2B5EF4-FFF2-40B4-BE49-F238E27FC236}">
                <a16:creationId xmlns:a16="http://schemas.microsoft.com/office/drawing/2014/main" id="{165BF063-5C7A-3295-12BF-964EBC132B06}"/>
              </a:ext>
            </a:extLst>
          </p:cNvPr>
          <p:cNvSpPr>
            <a:spLocks noGrp="1"/>
          </p:cNvSpPr>
          <p:nvPr>
            <p:ph idx="1"/>
          </p:nvPr>
        </p:nvSpPr>
        <p:spPr>
          <a:xfrm>
            <a:off x="648930" y="2438400"/>
            <a:ext cx="6188189" cy="3785419"/>
          </a:xfrm>
        </p:spPr>
        <p:txBody>
          <a:bodyPr>
            <a:normAutofit/>
          </a:bodyPr>
          <a:lstStyle/>
          <a:p>
            <a:r>
              <a:rPr lang="en-US" b="1" u="sng">
                <a:solidFill>
                  <a:srgbClr val="FFFFFF"/>
                </a:solidFill>
                <a:latin typeface="BIG CASLON MEDIUM" panose="02000603090000020003" pitchFamily="2" charset="-79"/>
                <a:cs typeface="BIG CASLON MEDIUM" panose="02000603090000020003" pitchFamily="2" charset="-79"/>
              </a:rPr>
              <a:t>Database Storage</a:t>
            </a:r>
            <a:r>
              <a:rPr lang="en-US" u="sng">
                <a:solidFill>
                  <a:srgbClr val="FFFFFF"/>
                </a:solidFill>
                <a:latin typeface="Big Caslon Medium" panose="02000603090000020003" pitchFamily="2" charset="-79"/>
                <a:cs typeface="Big Caslon Medium" panose="02000603090000020003" pitchFamily="2" charset="-79"/>
              </a:rPr>
              <a:t>:</a:t>
            </a:r>
          </a:p>
          <a:p>
            <a:pPr>
              <a:buFont typeface="Arial" panose="020B0604020202020204" pitchFamily="34" charset="0"/>
              <a:buChar char="•"/>
            </a:pPr>
            <a:endParaRPr lang="en-US">
              <a:solidFill>
                <a:srgbClr val="FFFFFF"/>
              </a:solidFill>
              <a:latin typeface="Big Caslon Medium" panose="02000603090000020003" pitchFamily="2" charset="-79"/>
              <a:cs typeface="Big Caslon Medium" panose="02000603090000020003" pitchFamily="2" charset="-79"/>
            </a:endParaRPr>
          </a:p>
          <a:p>
            <a:pPr>
              <a:buFont typeface="Arial" panose="020B0604020202020204" pitchFamily="34" charset="0"/>
              <a:buChar char="•"/>
            </a:pPr>
            <a:r>
              <a:rPr lang="en-US">
                <a:solidFill>
                  <a:srgbClr val="FFFFFF"/>
                </a:solidFill>
                <a:latin typeface="Big Caslon Medium" panose="02000603090000020003" pitchFamily="2" charset="-79"/>
                <a:cs typeface="Big Caslon Medium" panose="02000603090000020003" pitchFamily="2" charset="-79"/>
              </a:rPr>
              <a:t>Utilized SQL Alchemy to create a dynamic database model based on the structure of the Data Frame.</a:t>
            </a:r>
          </a:p>
          <a:p>
            <a:pPr>
              <a:buFont typeface="Arial" panose="020B0604020202020204" pitchFamily="34" charset="0"/>
              <a:buChar char="•"/>
            </a:pPr>
            <a:r>
              <a:rPr lang="en-US">
                <a:solidFill>
                  <a:srgbClr val="FFFFFF"/>
                </a:solidFill>
                <a:latin typeface="Big Caslon Medium" panose="02000603090000020003" pitchFamily="2" charset="-79"/>
                <a:cs typeface="Big Caslon Medium" panose="02000603090000020003" pitchFamily="2" charset="-79"/>
              </a:rPr>
              <a:t>Stored the cleaned data in an SQLite database to ensure persistence and ease of access.</a:t>
            </a:r>
          </a:p>
          <a:p>
            <a:pPr>
              <a:buFont typeface="Arial" panose="020B0604020202020204" pitchFamily="34" charset="0"/>
              <a:buChar char="•"/>
            </a:pPr>
            <a:r>
              <a:rPr lang="en-US">
                <a:solidFill>
                  <a:srgbClr val="FFFFFF"/>
                </a:solidFill>
                <a:latin typeface="Big Caslon Medium" panose="02000603090000020003" pitchFamily="2" charset="-79"/>
                <a:cs typeface="Big Caslon Medium" panose="02000603090000020003" pitchFamily="2" charset="-79"/>
              </a:rPr>
              <a:t>Defined a SQL Alchemy model dynamically to accommodate the Data Frame's structure and inserted the data into the SQLite database.</a:t>
            </a:r>
          </a:p>
          <a:p>
            <a:endParaRPr lang="en-US">
              <a:solidFill>
                <a:srgbClr val="FFFFFF"/>
              </a:solidFill>
            </a:endParaRPr>
          </a:p>
        </p:txBody>
      </p:sp>
      <p:sp>
        <p:nvSpPr>
          <p:cNvPr id="3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7" name="Picture 16" descr="Blue blocks and networks technology background">
            <a:extLst>
              <a:ext uri="{FF2B5EF4-FFF2-40B4-BE49-F238E27FC236}">
                <a16:creationId xmlns:a16="http://schemas.microsoft.com/office/drawing/2014/main" id="{6F848D1F-FA74-4774-0F6A-E54275E311B0}"/>
              </a:ext>
            </a:extLst>
          </p:cNvPr>
          <p:cNvPicPr>
            <a:picLocks noChangeAspect="1"/>
          </p:cNvPicPr>
          <p:nvPr/>
        </p:nvPicPr>
        <p:blipFill>
          <a:blip r:embed="rId3"/>
          <a:srcRect r="1860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6" name="Picture 5" descr="Cloud storage graphic">
            <a:extLst>
              <a:ext uri="{FF2B5EF4-FFF2-40B4-BE49-F238E27FC236}">
                <a16:creationId xmlns:a16="http://schemas.microsoft.com/office/drawing/2014/main" id="{C2A67CF1-825D-1A81-1659-3E1F74AAD652}"/>
              </a:ext>
            </a:extLst>
          </p:cNvPr>
          <p:cNvPicPr>
            <a:picLocks noChangeAspect="1"/>
          </p:cNvPicPr>
          <p:nvPr/>
        </p:nvPicPr>
        <p:blipFill>
          <a:blip r:embed="rId4"/>
          <a:srcRect l="3384" r="2" b="2"/>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1337164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Content Placeholder 2">
            <a:extLst>
              <a:ext uri="{FF2B5EF4-FFF2-40B4-BE49-F238E27FC236}">
                <a16:creationId xmlns:a16="http://schemas.microsoft.com/office/drawing/2014/main" id="{CC91779A-552F-2A57-551E-A16DF396EE9B}"/>
              </a:ext>
            </a:extLst>
          </p:cNvPr>
          <p:cNvSpPr>
            <a:spLocks noGrp="1"/>
          </p:cNvSpPr>
          <p:nvPr>
            <p:ph idx="1"/>
          </p:nvPr>
        </p:nvSpPr>
        <p:spPr>
          <a:xfrm>
            <a:off x="648930" y="2438400"/>
            <a:ext cx="6188189" cy="3785419"/>
          </a:xfrm>
        </p:spPr>
        <p:txBody>
          <a:bodyPr>
            <a:normAutofit/>
          </a:bodyPr>
          <a:lstStyle/>
          <a:p>
            <a:pPr>
              <a:lnSpc>
                <a:spcPct val="90000"/>
              </a:lnSpc>
            </a:pPr>
            <a:r>
              <a:rPr lang="en-US" sz="1700" b="1" u="sng">
                <a:solidFill>
                  <a:srgbClr val="FFFFFF"/>
                </a:solidFill>
                <a:latin typeface="BIG CASLON MEDIUM" panose="02000603090000020003" pitchFamily="2" charset="-79"/>
                <a:cs typeface="BIG CASLON MEDIUM" panose="02000603090000020003" pitchFamily="2" charset="-79"/>
              </a:rPr>
              <a:t>Data Visualization</a:t>
            </a:r>
            <a:r>
              <a:rPr lang="en-US" sz="1700">
                <a:solidFill>
                  <a:srgbClr val="FFFFFF"/>
                </a:solidFill>
                <a:latin typeface="Big Caslon Medium" panose="02000603090000020003" pitchFamily="2" charset="-79"/>
                <a:cs typeface="Big Caslon Medium" panose="02000603090000020003" pitchFamily="2" charset="-79"/>
              </a:rPr>
              <a:t>:</a:t>
            </a:r>
          </a:p>
          <a:p>
            <a:pPr>
              <a:lnSpc>
                <a:spcPct val="90000"/>
              </a:lnSpc>
              <a:buFont typeface="Arial" panose="020B0604020202020204" pitchFamily="34" charset="0"/>
              <a:buChar char="•"/>
            </a:pPr>
            <a:endParaRPr lang="en-US" sz="1700">
              <a:solidFill>
                <a:srgbClr val="FFFFFF"/>
              </a:solidFill>
              <a:latin typeface="Big Caslon Medium" panose="02000603090000020003" pitchFamily="2" charset="-79"/>
              <a:cs typeface="Big Caslon Medium" panose="02000603090000020003" pitchFamily="2" charset="-79"/>
            </a:endParaRPr>
          </a:p>
          <a:p>
            <a:pPr>
              <a:lnSpc>
                <a:spcPct val="90000"/>
              </a:lnSpc>
              <a:buFont typeface="Arial" panose="020B0604020202020204" pitchFamily="34" charset="0"/>
              <a:buChar char="•"/>
            </a:pPr>
            <a:r>
              <a:rPr lang="en-US" sz="1700">
                <a:solidFill>
                  <a:srgbClr val="FFFFFF"/>
                </a:solidFill>
                <a:latin typeface="Big Caslon Medium" panose="02000603090000020003" pitchFamily="2" charset="-79"/>
                <a:cs typeface="Big Caslon Medium" panose="02000603090000020003" pitchFamily="2" charset="-79"/>
              </a:rPr>
              <a:t>Created a Flask web application to serve as the interface for data extraction and visualization.</a:t>
            </a:r>
          </a:p>
          <a:p>
            <a:pPr>
              <a:lnSpc>
                <a:spcPct val="90000"/>
              </a:lnSpc>
              <a:buFont typeface="Arial" panose="020B0604020202020204" pitchFamily="34" charset="0"/>
              <a:buChar char="•"/>
            </a:pPr>
            <a:r>
              <a:rPr lang="en-US" sz="1700">
                <a:solidFill>
                  <a:srgbClr val="FFFFFF"/>
                </a:solidFill>
                <a:latin typeface="Big Caslon Medium" panose="02000603090000020003" pitchFamily="2" charset="-79"/>
                <a:cs typeface="Big Caslon Medium" panose="02000603090000020003" pitchFamily="2" charset="-79"/>
              </a:rPr>
              <a:t>Generated various plots using matplotlib and seaborn to visualize the ecological footprint data, including histograms, box plots, scatter plots, and heatmaps.</a:t>
            </a:r>
          </a:p>
          <a:p>
            <a:pPr>
              <a:lnSpc>
                <a:spcPct val="90000"/>
              </a:lnSpc>
              <a:buFont typeface="Arial" panose="020B0604020202020204" pitchFamily="34" charset="0"/>
              <a:buChar char="•"/>
            </a:pPr>
            <a:r>
              <a:rPr lang="en-US" sz="1700">
                <a:solidFill>
                  <a:srgbClr val="FFFFFF"/>
                </a:solidFill>
                <a:latin typeface="Big Caslon Medium" panose="02000603090000020003" pitchFamily="2" charset="-79"/>
                <a:cs typeface="Big Caslon Medium" panose="02000603090000020003" pitchFamily="2" charset="-79"/>
              </a:rPr>
              <a:t>Provided a route in the Flask application to download a PowerPoint presentation summarizing the data extraction, cleaning, storage, and visualization processes. The presentation included slides detailing each step of the process and a sample data table.</a:t>
            </a:r>
          </a:p>
          <a:p>
            <a:pPr>
              <a:lnSpc>
                <a:spcPct val="90000"/>
              </a:lnSpc>
            </a:pPr>
            <a:endParaRPr lang="en-US" sz="1700">
              <a:solidFill>
                <a:srgbClr val="FFFFFF"/>
              </a:solidFill>
            </a:endParaRPr>
          </a:p>
        </p:txBody>
      </p:sp>
      <p:sp>
        <p:nvSpPr>
          <p:cNvPr id="26"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descr="Frangipani flower">
            <a:extLst>
              <a:ext uri="{FF2B5EF4-FFF2-40B4-BE49-F238E27FC236}">
                <a16:creationId xmlns:a16="http://schemas.microsoft.com/office/drawing/2014/main" id="{D3007334-E0A0-EC42-665F-2D4744191BC0}"/>
              </a:ext>
            </a:extLst>
          </p:cNvPr>
          <p:cNvPicPr>
            <a:picLocks noChangeAspect="1"/>
          </p:cNvPicPr>
          <p:nvPr/>
        </p:nvPicPr>
        <p:blipFill>
          <a:blip r:embed="rId3"/>
          <a:srcRect l="3407" r="2" b="2"/>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5" name="Picture 4" descr="Zigzag indicator line">
            <a:extLst>
              <a:ext uri="{FF2B5EF4-FFF2-40B4-BE49-F238E27FC236}">
                <a16:creationId xmlns:a16="http://schemas.microsoft.com/office/drawing/2014/main" id="{64F9B1B4-E34F-E295-9B08-DCC117C6EA02}"/>
              </a:ext>
            </a:extLst>
          </p:cNvPr>
          <p:cNvPicPr>
            <a:picLocks noChangeAspect="1"/>
          </p:cNvPicPr>
          <p:nvPr/>
        </p:nvPicPr>
        <p:blipFill>
          <a:blip r:embed="rId4"/>
          <a:srcRect r="3386" b="2"/>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173794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5" name="Picture 10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6" name="Picture 10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07" name="Oval 10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8" name="Picture 107">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9" name="Picture 108">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10" name="Rectangle 10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 name="Rectangle 110">
            <a:extLst>
              <a:ext uri="{FF2B5EF4-FFF2-40B4-BE49-F238E27FC236}">
                <a16:creationId xmlns:a16="http://schemas.microsoft.com/office/drawing/2014/main" id="{D67CA421-FA2B-47ED-A101-F8BBEBB297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66125-09F3-14BF-B25E-F2A798BBA2CB}"/>
              </a:ext>
            </a:extLst>
          </p:cNvPr>
          <p:cNvSpPr>
            <a:spLocks noGrp="1"/>
          </p:cNvSpPr>
          <p:nvPr>
            <p:ph type="title"/>
          </p:nvPr>
        </p:nvSpPr>
        <p:spPr>
          <a:xfrm>
            <a:off x="8200279" y="1325880"/>
            <a:ext cx="3344020" cy="3066507"/>
          </a:xfrm>
        </p:spPr>
        <p:txBody>
          <a:bodyPr vert="horz" lIns="91440" tIns="45720" rIns="91440" bIns="45720" rtlCol="0" anchor="b">
            <a:normAutofit/>
          </a:bodyPr>
          <a:lstStyle/>
          <a:p>
            <a:r>
              <a:rPr lang="en-US" sz="3800" b="0" i="0" u="sng" kern="1200" dirty="0">
                <a:solidFill>
                  <a:srgbClr val="EBEBEB"/>
                </a:solidFill>
                <a:latin typeface="Big Caslon Medium" panose="02000603090000020003" pitchFamily="2" charset="-79"/>
                <a:cs typeface="Big Caslon Medium" panose="02000603090000020003" pitchFamily="2" charset="-79"/>
              </a:rPr>
              <a:t>Table Relationships</a:t>
            </a:r>
          </a:p>
        </p:txBody>
      </p:sp>
      <p:sp useBgFill="1">
        <p:nvSpPr>
          <p:cNvPr id="112" name="Rectangle 111">
            <a:extLst>
              <a:ext uri="{FF2B5EF4-FFF2-40B4-BE49-F238E27FC236}">
                <a16:creationId xmlns:a16="http://schemas.microsoft.com/office/drawing/2014/main" id="{12425D82-CD5E-45A4-9542-70951E59F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914" y="639905"/>
            <a:ext cx="6915664" cy="5578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21DB897-A621-4D5F-AC81-91199AC437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 name="Content Placeholder 8">
            <a:extLst>
              <a:ext uri="{FF2B5EF4-FFF2-40B4-BE49-F238E27FC236}">
                <a16:creationId xmlns:a16="http://schemas.microsoft.com/office/drawing/2014/main" id="{04F3E6AF-1F11-4F54-456B-668184E07586}"/>
              </a:ext>
            </a:extLst>
          </p:cNvPr>
          <p:cNvPicPr>
            <a:picLocks noChangeAspect="1"/>
          </p:cNvPicPr>
          <p:nvPr/>
        </p:nvPicPr>
        <p:blipFill>
          <a:blip r:embed="rId6"/>
          <a:stretch>
            <a:fillRect/>
          </a:stretch>
        </p:blipFill>
        <p:spPr>
          <a:xfrm>
            <a:off x="955392" y="1666809"/>
            <a:ext cx="6275584" cy="3529574"/>
          </a:xfrm>
          <a:prstGeom prst="rect">
            <a:avLst/>
          </a:prstGeom>
          <a:effectLst/>
        </p:spPr>
      </p:pic>
    </p:spTree>
    <p:extLst>
      <p:ext uri="{BB962C8B-B14F-4D97-AF65-F5344CB8AC3E}">
        <p14:creationId xmlns:p14="http://schemas.microsoft.com/office/powerpoint/2010/main" val="1532872562"/>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0</TotalTime>
  <Words>279</Words>
  <Application>Microsoft Macintosh PowerPoint</Application>
  <PresentationFormat>Widescreen</PresentationFormat>
  <Paragraphs>25</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Big Caslon Medium</vt:lpstr>
      <vt:lpstr>Big Caslon Medium</vt:lpstr>
      <vt:lpstr>Century Gothic</vt:lpstr>
      <vt:lpstr>Wingdings 3</vt:lpstr>
      <vt:lpstr>Ion</vt:lpstr>
      <vt:lpstr>Global Ecological Footprint Data Analysis  Summary of Data Extraction, Cleaning, Storage, and Visualization</vt:lpstr>
      <vt:lpstr>Summary of Data Extraction, Cleaning, Storage, and Visualization</vt:lpstr>
      <vt:lpstr>PowerPoint Presentation</vt:lpstr>
      <vt:lpstr>PowerPoint Presentation</vt:lpstr>
      <vt:lpstr>PowerPoint Presentation</vt:lpstr>
      <vt:lpstr>PowerPoint Presentation</vt:lpstr>
      <vt:lpstr>Table Relationships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Ecological Footprint Data Analysis</dc:title>
  <dc:creator>Catherine Matthews</dc:creator>
  <cp:lastModifiedBy>Catherine Matthews</cp:lastModifiedBy>
  <cp:revision>1</cp:revision>
  <dcterms:created xsi:type="dcterms:W3CDTF">2024-07-29T23:44:46Z</dcterms:created>
  <dcterms:modified xsi:type="dcterms:W3CDTF">2024-08-01T01:45:53Z</dcterms:modified>
</cp:coreProperties>
</file>